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9" r:id="rId8"/>
    <p:sldId id="270" r:id="rId9"/>
    <p:sldId id="271" r:id="rId10"/>
    <p:sldId id="266" r:id="rId11"/>
    <p:sldId id="267" r:id="rId12"/>
    <p:sldId id="265" r:id="rId13"/>
    <p:sldId id="262" r:id="rId14"/>
    <p:sldId id="263" r:id="rId15"/>
    <p:sldId id="264" r:id="rId16"/>
    <p:sldId id="268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аталья Романова" initials="НР" lastIdx="1" clrIdx="0">
    <p:extLst>
      <p:ext uri="{19B8F6BF-5375-455C-9EA6-DF929625EA0E}">
        <p15:presenceInfo xmlns:p15="http://schemas.microsoft.com/office/powerpoint/2012/main" userId="f71291801fcb168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404" autoAdjust="0"/>
  </p:normalViewPr>
  <p:slideViewPr>
    <p:cSldViewPr snapToGrid="0">
      <p:cViewPr varScale="1">
        <p:scale>
          <a:sx n="86" d="100"/>
          <a:sy n="86" d="100"/>
        </p:scale>
        <p:origin x="53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5-24T18:39:24.246" idx="1">
    <p:pos x="6436" y="1496"/>
    <p:text>вот это я что-то не очень поняла</p:text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03.09.2023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8802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03.09.2023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0246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03.09.2023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547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03.09.2023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662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03.09.2023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743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03.09.2023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3147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03.09.2023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99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03.09.2023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324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03.09.2023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0457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6361B24-7FF0-483E-8C4C-5EAA8254A008}" type="datetimeFigureOut">
              <a:rPr lang="ru-RU" smtClean="0"/>
              <a:t>03.09.2023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9852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03.09.2023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405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361B24-7FF0-483E-8C4C-5EAA8254A008}" type="datetimeFigureOut">
              <a:rPr lang="ru-RU" smtClean="0"/>
              <a:t>03.09.2023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3073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6746" y="758952"/>
            <a:ext cx="10338934" cy="3566160"/>
          </a:xfrm>
        </p:spPr>
        <p:txBody>
          <a:bodyPr>
            <a:normAutofit/>
          </a:bodyPr>
          <a:lstStyle/>
          <a:p>
            <a:pPr algn="ctr"/>
            <a:r>
              <a:rPr lang="ru-RU" sz="6000" dirty="0">
                <a:solidFill>
                  <a:schemeClr val="tx1"/>
                </a:solidFill>
                <a:latin typeface="Georgia" panose="02040502050405020303" pitchFamily="18" charset="0"/>
              </a:rPr>
              <a:t>Образовательная программа дошкольного образования </a:t>
            </a:r>
            <a:br>
              <a:rPr lang="ru-RU" sz="60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6000" dirty="0">
                <a:solidFill>
                  <a:schemeClr val="tx1"/>
                </a:solidFill>
                <a:latin typeface="Georgia" panose="02040502050405020303" pitchFamily="18" charset="0"/>
              </a:rPr>
              <a:t>МБДОУ ЦРР ДС № 75</a:t>
            </a:r>
            <a:br>
              <a:rPr lang="ru-RU" sz="60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6000" dirty="0">
                <a:solidFill>
                  <a:schemeClr val="tx1"/>
                </a:solidFill>
                <a:latin typeface="Georgia" panose="02040502050405020303" pitchFamily="18" charset="0"/>
              </a:rPr>
              <a:t> г. Ставрополя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Краткая презентация </a:t>
            </a:r>
          </a:p>
        </p:txBody>
      </p:sp>
    </p:spTree>
    <p:extLst>
      <p:ext uri="{BB962C8B-B14F-4D97-AF65-F5344CB8AC3E}">
        <p14:creationId xmlns:p14="http://schemas.microsoft.com/office/powerpoint/2010/main" val="2276538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99DCF05-C5C7-45B1-DA5D-7452FD121C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405" y="239697"/>
            <a:ext cx="11059177" cy="5663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551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28F91DF-2C64-5812-A0D2-6D8C50C8BD34}"/>
              </a:ext>
            </a:extLst>
          </p:cNvPr>
          <p:cNvSpPr txBox="1"/>
          <p:nvPr/>
        </p:nvSpPr>
        <p:spPr>
          <a:xfrm>
            <a:off x="257451" y="384775"/>
            <a:ext cx="11434439" cy="55179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</a:pPr>
            <a:r>
              <a:rPr lang="ru-RU" sz="2400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-</a:t>
            </a:r>
            <a:r>
              <a:rPr lang="ru-RU" sz="2400" i="1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«Приключение</a:t>
            </a:r>
            <a:r>
              <a:rPr lang="ru-RU" sz="2400" b="1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кота</a:t>
            </a:r>
            <a:r>
              <a:rPr lang="ru-RU" sz="2400" b="1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Белобока,</a:t>
            </a:r>
            <a:r>
              <a:rPr lang="ru-RU" sz="2400" b="1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или</a:t>
            </a:r>
            <a:r>
              <a:rPr lang="ru-RU" sz="2400" b="1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экономика</a:t>
            </a:r>
            <a:r>
              <a:rPr lang="ru-RU" sz="2400" b="1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для</a:t>
            </a:r>
            <a:r>
              <a:rPr lang="ru-RU" sz="2400" b="1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малышей»</a:t>
            </a:r>
            <a:r>
              <a:rPr lang="ru-RU" sz="2400" b="1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Руководитель</a:t>
            </a:r>
            <a:r>
              <a:rPr lang="ru-RU" sz="2400" b="1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проекта</a:t>
            </a:r>
            <a:r>
              <a:rPr lang="ru-RU" sz="24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директор</a:t>
            </a:r>
            <a:r>
              <a:rPr lang="ru-RU" sz="24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государственного</a:t>
            </a:r>
            <a:r>
              <a:rPr lang="ru-RU" sz="24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автономного</a:t>
            </a:r>
            <a:r>
              <a:rPr lang="ru-RU" sz="24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образовательного   </a:t>
            </a:r>
            <a:r>
              <a:rPr lang="ru-RU" sz="2400" kern="0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учреждения   </a:t>
            </a:r>
            <a:r>
              <a:rPr lang="ru-RU" sz="2400" kern="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среднего   </a:t>
            </a:r>
            <a:r>
              <a:rPr lang="ru-RU" sz="2400" kern="0" spc="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профессионального   </a:t>
            </a:r>
            <a:r>
              <a:rPr lang="ru-RU" sz="2400" kern="0" spc="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образования «Волгоградский</a:t>
            </a:r>
            <a:r>
              <a:rPr lang="ru-RU" sz="2400" kern="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социально-педагогический</a:t>
            </a:r>
            <a:r>
              <a:rPr lang="ru-RU" sz="2400" kern="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колледж»,</a:t>
            </a:r>
            <a:r>
              <a:rPr lang="ru-RU" sz="2400" kern="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заслуженный</a:t>
            </a:r>
            <a:r>
              <a:rPr lang="ru-RU" sz="2400" kern="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учитель</a:t>
            </a:r>
            <a:r>
              <a:rPr lang="ru-RU" sz="2400" kern="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РФ</a:t>
            </a:r>
            <a:r>
              <a:rPr lang="ru-RU" sz="2400" kern="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Г.</a:t>
            </a:r>
            <a:r>
              <a:rPr lang="ru-RU" sz="2400" kern="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Н.</a:t>
            </a:r>
            <a:r>
              <a:rPr lang="ru-RU" sz="2400" kern="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Бирина</a:t>
            </a:r>
            <a:r>
              <a:rPr lang="ru-RU" sz="2400" kern="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(с</a:t>
            </a:r>
            <a:r>
              <a:rPr lang="ru-RU" sz="2400" kern="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5</a:t>
            </a:r>
            <a:r>
              <a:rPr lang="ru-RU" sz="2400" kern="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до</a:t>
            </a:r>
            <a:r>
              <a:rPr lang="ru-RU" sz="2400" kern="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6</a:t>
            </a:r>
            <a:r>
              <a:rPr lang="ru-RU" sz="2400" kern="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лет</a:t>
            </a:r>
            <a:r>
              <a:rPr lang="ru-RU" sz="2400" kern="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реализуется</a:t>
            </a:r>
            <a:r>
              <a:rPr lang="ru-RU" sz="2400" kern="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в</a:t>
            </a:r>
            <a:r>
              <a:rPr lang="ru-RU" sz="2400" kern="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режимных</a:t>
            </a:r>
            <a:r>
              <a:rPr lang="ru-RU" sz="2400" kern="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моментах</a:t>
            </a:r>
            <a:r>
              <a:rPr lang="ru-RU" sz="2400" kern="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и</a:t>
            </a:r>
            <a:r>
              <a:rPr lang="ru-RU" sz="2400" kern="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через</a:t>
            </a:r>
            <a:r>
              <a:rPr lang="ru-RU" sz="2400" kern="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интеграцию </a:t>
            </a:r>
            <a:r>
              <a:rPr lang="ru-RU" sz="2400" kern="0" spc="-3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с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другими образовательными областями);</a:t>
            </a:r>
            <a:endParaRPr lang="ru-RU" sz="2400" kern="100" dirty="0">
              <a:effectLst/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</a:pP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- </a:t>
            </a:r>
            <a:r>
              <a:rPr lang="ru-RU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Парциальная программа «Приобщение детей к истокам русской народной</a:t>
            </a:r>
            <a:r>
              <a:rPr lang="ru-RU" sz="2400" b="1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культуры»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, </a:t>
            </a:r>
            <a:r>
              <a:rPr lang="ru-RU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О.Л.Князева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, </a:t>
            </a:r>
            <a:r>
              <a:rPr lang="ru-RU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М.Д.Маханева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.</a:t>
            </a:r>
            <a:r>
              <a:rPr lang="ru-RU" sz="2400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(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реализуется</a:t>
            </a:r>
            <a:r>
              <a:rPr lang="ru-RU" sz="2400" kern="0" spc="1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в</a:t>
            </a:r>
            <a:r>
              <a:rPr lang="ru-RU" sz="2400" kern="0" spc="1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режимных моментах</a:t>
            </a:r>
            <a:r>
              <a:rPr lang="ru-RU" sz="2400" kern="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и</a:t>
            </a:r>
            <a:r>
              <a:rPr lang="ru-RU" sz="2400" kern="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через</a:t>
            </a:r>
            <a:r>
              <a:rPr lang="ru-RU" sz="2400" kern="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интеграцию</a:t>
            </a:r>
            <a:r>
              <a:rPr lang="ru-RU" sz="2400" kern="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с</a:t>
            </a:r>
            <a:r>
              <a:rPr lang="ru-RU" sz="2400" kern="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другими</a:t>
            </a:r>
            <a:r>
              <a:rPr lang="ru-RU" sz="2400" kern="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образовательными</a:t>
            </a:r>
            <a:r>
              <a:rPr lang="ru-RU" sz="2400" kern="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областями)</a:t>
            </a:r>
            <a:r>
              <a:rPr lang="ru-RU" sz="2400" kern="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(с</a:t>
            </a:r>
            <a:r>
              <a:rPr lang="ru-RU" sz="2400" kern="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3</a:t>
            </a:r>
            <a:r>
              <a:rPr lang="ru-RU" sz="2400" kern="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до</a:t>
            </a:r>
            <a:r>
              <a:rPr lang="ru-RU" sz="2400" kern="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8</a:t>
            </a:r>
            <a:r>
              <a:rPr lang="ru-RU" sz="2400" kern="0" spc="-3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  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лет)</a:t>
            </a:r>
            <a:r>
              <a:rPr lang="ru-RU" sz="2400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.</a:t>
            </a:r>
            <a:r>
              <a:rPr lang="ru-RU" sz="24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endParaRPr lang="ru-RU" sz="2400" kern="100" dirty="0">
              <a:effectLst/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</a:pP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- </a:t>
            </a:r>
            <a:r>
              <a:rPr lang="ru-RU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Программа «Обучение плаванию в детском саду»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Т. И. Осокина, Е.А. Тимофеева, Т. Л. </a:t>
            </a:r>
            <a:r>
              <a:rPr lang="ru-RU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Богина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М., 2007;</a:t>
            </a:r>
            <a:endParaRPr lang="ru-RU" sz="2400" kern="100" dirty="0">
              <a:effectLst/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</a:pP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- Парциальная образовательная программа для детей дошкольного возраста </a:t>
            </a:r>
            <a:r>
              <a:rPr lang="ru-RU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«МИР БЕЗ ОПАСНОСТИ»,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Лыкова И.А.</a:t>
            </a:r>
            <a:endParaRPr lang="ru-RU" sz="2400" kern="100" dirty="0">
              <a:effectLst/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39537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Взаимодействие педагогического коллектива с семьями воспитанников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97278" y="2097157"/>
            <a:ext cx="10432113" cy="3965713"/>
          </a:xfrm>
        </p:spPr>
        <p:txBody>
          <a:bodyPr>
            <a:normAutofit/>
          </a:bodyPr>
          <a:lstStyle/>
          <a:p>
            <a:pPr algn="just"/>
            <a:r>
              <a:rPr lang="ru-RU" sz="3000" b="1" dirty="0">
                <a:solidFill>
                  <a:schemeClr val="accent1"/>
                </a:solidFill>
              </a:rPr>
              <a:t>Основная цель</a:t>
            </a:r>
            <a:r>
              <a:rPr lang="ru-RU" sz="3000" dirty="0">
                <a:solidFill>
                  <a:schemeClr val="accent1"/>
                </a:solidFill>
              </a:rPr>
              <a:t> </a:t>
            </a:r>
            <a:r>
              <a:rPr lang="ru-RU" sz="3000" dirty="0"/>
              <a:t>взаимодействия педагогов с семьей –  обеспечить: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психолого-педагогическую поддержку семьи и повышение компетентности родителей в вопросах образования, охраны и укрепления здоровья детей младенческого, раннего и дошкольного возрастов;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единства подходов к воспитанию и обучению детей в условиях ДОО и семьи;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повышение воспитательного потенциала семьи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339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Взаимодействие педагогического коллектива с семьями воспитанников ДОО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32452" y="1845733"/>
            <a:ext cx="9956479" cy="4405436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В основу совместной деятельности семьи и дошкольного учреждения заложены следующие </a:t>
            </a:r>
            <a:r>
              <a:rPr lang="ru-RU" sz="2800" b="1" dirty="0">
                <a:solidFill>
                  <a:schemeClr val="accent1"/>
                </a:solidFill>
              </a:rPr>
              <a:t>принципы</a:t>
            </a:r>
            <a:r>
              <a:rPr lang="ru-RU" sz="2800" dirty="0"/>
              <a:t>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приоритет семьи в воспитании, обучении и развитии ребенка;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открытость;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взаимное доверие, уважение и доброжелательность во взаимоотношениях педагогов и родителей;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индивидуально-дифференцированный подход к каждой семье;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 err="1"/>
              <a:t>возрастосообразность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9967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Направления работы с семьями </a:t>
            </a:r>
          </a:p>
        </p:txBody>
      </p:sp>
      <p:sp>
        <p:nvSpPr>
          <p:cNvPr id="6" name="Объект 2"/>
          <p:cNvSpPr>
            <a:spLocks noGrp="1"/>
          </p:cNvSpPr>
          <p:nvPr>
            <p:ph sz="half" idx="1"/>
          </p:nvPr>
        </p:nvSpPr>
        <p:spPr>
          <a:xfrm>
            <a:off x="1122137" y="3690498"/>
            <a:ext cx="3177778" cy="1209493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800" dirty="0" err="1"/>
              <a:t>Диагностико</a:t>
            </a:r>
            <a:r>
              <a:rPr lang="ru-RU" sz="2800" dirty="0"/>
              <a:t>-аналитическое направление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468710" y="254774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8" name="Объект 2"/>
          <p:cNvSpPr>
            <a:spLocks noGrp="1"/>
          </p:cNvSpPr>
          <p:nvPr>
            <p:ph sz="half" idx="1"/>
          </p:nvPr>
        </p:nvSpPr>
        <p:spPr>
          <a:xfrm>
            <a:off x="4537591" y="3690497"/>
            <a:ext cx="3177778" cy="1209493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800" dirty="0"/>
              <a:t>Просветительское направление</a:t>
            </a:r>
          </a:p>
        </p:txBody>
      </p:sp>
      <p:sp>
        <p:nvSpPr>
          <p:cNvPr id="10" name="Объект 2"/>
          <p:cNvSpPr>
            <a:spLocks noGrp="1"/>
          </p:cNvSpPr>
          <p:nvPr>
            <p:ph sz="half" idx="1"/>
          </p:nvPr>
        </p:nvSpPr>
        <p:spPr>
          <a:xfrm>
            <a:off x="8049711" y="3690497"/>
            <a:ext cx="3177778" cy="1209493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800" dirty="0"/>
              <a:t>Консультационное направление</a:t>
            </a:r>
          </a:p>
        </p:txBody>
      </p:sp>
      <p:sp>
        <p:nvSpPr>
          <p:cNvPr id="12" name="Стрелка вниз 6">
            <a:extLst>
              <a:ext uri="{FF2B5EF4-FFF2-40B4-BE49-F238E27FC236}">
                <a16:creationId xmlns:a16="http://schemas.microsoft.com/office/drawing/2014/main" id="{DE3A1961-7BAF-7EF0-3CF4-1BB5BE1EC015}"/>
              </a:ext>
            </a:extLst>
          </p:cNvPr>
          <p:cNvSpPr/>
          <p:nvPr/>
        </p:nvSpPr>
        <p:spPr>
          <a:xfrm>
            <a:off x="5824294" y="251616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3" name="Стрелка вниз 6">
            <a:extLst>
              <a:ext uri="{FF2B5EF4-FFF2-40B4-BE49-F238E27FC236}">
                <a16:creationId xmlns:a16="http://schemas.microsoft.com/office/drawing/2014/main" id="{3E7F79E0-B27E-3FCA-77E4-DA83714F5338}"/>
              </a:ext>
            </a:extLst>
          </p:cNvPr>
          <p:cNvSpPr/>
          <p:nvPr/>
        </p:nvSpPr>
        <p:spPr>
          <a:xfrm>
            <a:off x="9310144" y="254774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val="142843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Основные практические формы взаимодействия с семьей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80311" y="1915038"/>
            <a:ext cx="2477193" cy="764462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 dirty="0"/>
              <a:t>Этапы</a:t>
            </a:r>
          </a:p>
        </p:txBody>
      </p:sp>
      <p:sp>
        <p:nvSpPr>
          <p:cNvPr id="5" name="Стрелка вниз 4"/>
          <p:cNvSpPr/>
          <p:nvPr/>
        </p:nvSpPr>
        <p:spPr>
          <a:xfrm rot="4185375">
            <a:off x="3769416" y="176478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ъект 2"/>
          <p:cNvSpPr>
            <a:spLocks noGrp="1"/>
          </p:cNvSpPr>
          <p:nvPr>
            <p:ph sz="half" idx="1"/>
          </p:nvPr>
        </p:nvSpPr>
        <p:spPr>
          <a:xfrm>
            <a:off x="1255222" y="1995981"/>
            <a:ext cx="2187931" cy="76446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/>
              <a:t>Знакомство с семьей</a:t>
            </a:r>
          </a:p>
          <a:p>
            <a:pPr algn="ctr"/>
            <a:endParaRPr lang="ru-RU" sz="2400" dirty="0"/>
          </a:p>
        </p:txBody>
      </p:sp>
      <p:sp>
        <p:nvSpPr>
          <p:cNvPr id="7" name="Стрелка вниз 6"/>
          <p:cNvSpPr/>
          <p:nvPr/>
        </p:nvSpPr>
        <p:spPr>
          <a:xfrm rot="1832813">
            <a:off x="4145325" y="282587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sz="half" idx="1"/>
          </p:nvPr>
        </p:nvSpPr>
        <p:spPr>
          <a:xfrm>
            <a:off x="3315966" y="3950654"/>
            <a:ext cx="2477193" cy="1421167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r>
              <a:rPr lang="ru-RU" sz="2400" dirty="0"/>
              <a:t>Информирование родителей о ходе образовательной деятельности</a:t>
            </a:r>
          </a:p>
        </p:txBody>
      </p:sp>
      <p:sp>
        <p:nvSpPr>
          <p:cNvPr id="9" name="Стрелка вниз 8"/>
          <p:cNvSpPr/>
          <p:nvPr/>
        </p:nvSpPr>
        <p:spPr>
          <a:xfrm rot="17528944">
            <a:off x="7385399" y="176478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ъект 2"/>
          <p:cNvSpPr>
            <a:spLocks noGrp="1"/>
          </p:cNvSpPr>
          <p:nvPr>
            <p:ph sz="half" idx="1"/>
          </p:nvPr>
        </p:nvSpPr>
        <p:spPr>
          <a:xfrm>
            <a:off x="8197926" y="1995981"/>
            <a:ext cx="2562817" cy="764462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/>
              <a:t>Просвещение </a:t>
            </a:r>
            <a:r>
              <a:rPr lang="ru-RU" sz="2400" dirty="0"/>
              <a:t>родителей</a:t>
            </a:r>
          </a:p>
        </p:txBody>
      </p:sp>
      <p:sp>
        <p:nvSpPr>
          <p:cNvPr id="11" name="Стрелка вниз 10"/>
          <p:cNvSpPr/>
          <p:nvPr/>
        </p:nvSpPr>
        <p:spPr>
          <a:xfrm rot="18918321">
            <a:off x="7039038" y="279959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2"/>
          <p:cNvSpPr>
            <a:spLocks noGrp="1"/>
          </p:cNvSpPr>
          <p:nvPr>
            <p:ph sz="half" idx="1"/>
          </p:nvPr>
        </p:nvSpPr>
        <p:spPr>
          <a:xfrm>
            <a:off x="6389118" y="3950654"/>
            <a:ext cx="2477193" cy="1421167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r>
              <a:rPr lang="ru-RU" sz="2400" dirty="0"/>
              <a:t>Совместная 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312597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C62FE0A-A3DB-F0FB-1198-90B3AD2FEB00}"/>
              </a:ext>
            </a:extLst>
          </p:cNvPr>
          <p:cNvSpPr txBox="1"/>
          <p:nvPr/>
        </p:nvSpPr>
        <p:spPr>
          <a:xfrm>
            <a:off x="932156" y="692685"/>
            <a:ext cx="9942990" cy="6669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905" indent="180340"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Организационный</a:t>
            </a:r>
            <a:r>
              <a:rPr lang="ru-RU" sz="2800" b="1" i="1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раздел</a:t>
            </a:r>
            <a:r>
              <a:rPr lang="ru-RU" sz="2800" b="1" i="1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содержит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описание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материально-</a:t>
            </a:r>
            <a:r>
              <a:rPr lang="ru-RU" sz="2800" kern="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технического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обеспечения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Программы,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перечень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художественной</a:t>
            </a:r>
            <a:r>
              <a:rPr lang="ru-RU" sz="2800" kern="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литературы, музыкальных произведений, произведений изобразительного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искусства,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также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традиционных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событий,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праздников,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мероприятий;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предметно-пространственной</a:t>
            </a:r>
            <a:r>
              <a:rPr lang="ru-RU" sz="2800" kern="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среды.</a:t>
            </a:r>
          </a:p>
          <a:p>
            <a:pPr marR="1905" indent="180340" algn="just">
              <a:lnSpc>
                <a:spcPct val="107000"/>
              </a:lnSpc>
              <a:spcAft>
                <a:spcPts val="800"/>
              </a:spcAft>
            </a:pP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соответствии с Федеральным законом «Об образовании в Российской</a:t>
            </a:r>
            <a:r>
              <a:rPr lang="ru-RU" sz="2800" kern="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Федерации» (статья 13) в Программе отсутствует информация, наносящая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вред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физическому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психическому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здоровью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воспитанников</a:t>
            </a:r>
            <a:r>
              <a:rPr lang="ru-RU" sz="2800" kern="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kern="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противоречащая</a:t>
            </a:r>
            <a:r>
              <a:rPr lang="ru-RU" sz="2800" kern="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Российскому</a:t>
            </a:r>
            <a:r>
              <a:rPr lang="ru-RU" sz="2800" kern="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законодательству.</a:t>
            </a:r>
            <a:endParaRPr lang="ru-RU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7000"/>
              </a:lnSpc>
              <a:spcAft>
                <a:spcPts val="800"/>
              </a:spcAft>
            </a:pP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905" indent="180340" algn="just">
              <a:lnSpc>
                <a:spcPct val="107000"/>
              </a:lnSpc>
              <a:spcAft>
                <a:spcPts val="800"/>
              </a:spcAft>
            </a:pPr>
            <a:endParaRPr lang="ru-RU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242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1328155" y="2395081"/>
            <a:ext cx="4413737" cy="1196547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</a:rPr>
              <a:t>Федеральный государственный образовательный стандарт дошкольного образования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4294967295"/>
          </p:nvPr>
        </p:nvSpPr>
        <p:spPr>
          <a:xfrm>
            <a:off x="1328156" y="3960155"/>
            <a:ext cx="4413736" cy="1318699"/>
          </a:xfrm>
        </p:spPr>
        <p:txBody>
          <a:bodyPr/>
          <a:lstStyle/>
          <a:p>
            <a:pPr algn="ctr"/>
            <a:r>
              <a:rPr lang="ru-RU" sz="2400" dirty="0"/>
              <a:t>утвержден приказом Минобрнауки России</a:t>
            </a:r>
            <a:br>
              <a:rPr lang="ru-RU" sz="2400" dirty="0"/>
            </a:br>
            <a:r>
              <a:rPr lang="ru-RU" sz="2400" dirty="0"/>
              <a:t>от 17.10.2013 № 1155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4294967295"/>
          </p:nvPr>
        </p:nvSpPr>
        <p:spPr>
          <a:xfrm>
            <a:off x="6376397" y="2395081"/>
            <a:ext cx="4413737" cy="1178859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</a:rPr>
              <a:t>Федеральная образовательная программа дошкольного образования </a:t>
            </a:r>
          </a:p>
        </p:txBody>
      </p:sp>
      <p:sp>
        <p:nvSpPr>
          <p:cNvPr id="8" name="Стрелка вниз 7"/>
          <p:cNvSpPr/>
          <p:nvPr/>
        </p:nvSpPr>
        <p:spPr>
          <a:xfrm rot="3042639">
            <a:off x="3272829" y="1314625"/>
            <a:ext cx="484632" cy="892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 rot="18679439">
            <a:off x="8081640" y="1295444"/>
            <a:ext cx="484632" cy="8942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ъект 4"/>
          <p:cNvSpPr txBox="1">
            <a:spLocks/>
          </p:cNvSpPr>
          <p:nvPr/>
        </p:nvSpPr>
        <p:spPr>
          <a:xfrm>
            <a:off x="6361933" y="3942467"/>
            <a:ext cx="4328094" cy="131869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/>
              <a:t>утверждена приказом Минпросвещения России</a:t>
            </a:r>
            <a:br>
              <a:rPr lang="ru-RU" sz="2400" dirty="0"/>
            </a:br>
            <a:r>
              <a:rPr lang="ru-RU" sz="2400" dirty="0"/>
              <a:t>от 25.11.2022 № 1028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1A6E14-7C94-BFA7-9762-00BBD32D4C0B}"/>
              </a:ext>
            </a:extLst>
          </p:cNvPr>
          <p:cNvSpPr txBox="1"/>
          <p:nvPr/>
        </p:nvSpPr>
        <p:spPr>
          <a:xfrm>
            <a:off x="910712" y="650475"/>
            <a:ext cx="1063855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/>
              <a:t>ОП ДО разработана на основе двух документов</a:t>
            </a:r>
          </a:p>
        </p:txBody>
      </p:sp>
    </p:spTree>
    <p:extLst>
      <p:ext uri="{BB962C8B-B14F-4D97-AF65-F5344CB8AC3E}">
        <p14:creationId xmlns:p14="http://schemas.microsoft.com/office/powerpoint/2010/main" val="1218251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Организация режима пребывания детей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3274907"/>
          </a:xfrm>
        </p:spPr>
        <p:txBody>
          <a:bodyPr>
            <a:normAutofit/>
          </a:bodyPr>
          <a:lstStyle/>
          <a:p>
            <a:r>
              <a:rPr lang="ru-RU" sz="3000" dirty="0"/>
              <a:t>Режим работы: 12-ти часовое пребывание воспитанников при 5-ти дневной рабочей неделе.</a:t>
            </a:r>
          </a:p>
          <a:p>
            <a:pPr fontAlgn="t"/>
            <a:r>
              <a:rPr lang="ru-RU" sz="3000" dirty="0"/>
              <a:t>Работа по реализации ОП ДО проводится в течение года и делится на два периода:</a:t>
            </a:r>
            <a:br>
              <a:rPr lang="ru-RU" sz="3000" dirty="0"/>
            </a:br>
            <a:r>
              <a:rPr lang="ru-RU" sz="3000" dirty="0"/>
              <a:t>- первый период (с 1 сентября по 31 мая);</a:t>
            </a:r>
            <a:br>
              <a:rPr lang="ru-RU" sz="3000" dirty="0"/>
            </a:br>
            <a:r>
              <a:rPr lang="ru-RU" sz="3000" dirty="0"/>
              <a:t>- второй период (с 1 июня по 31 августа)</a:t>
            </a:r>
          </a:p>
        </p:txBody>
      </p:sp>
    </p:spTree>
    <p:extLst>
      <p:ext uri="{BB962C8B-B14F-4D97-AF65-F5344CB8AC3E}">
        <p14:creationId xmlns:p14="http://schemas.microsoft.com/office/powerpoint/2010/main" val="1610909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Возрастные</a:t>
            </a:r>
            <a:r>
              <a:rPr lang="ru-RU" dirty="0"/>
              <a:t> и иные категории детей, на которых ориентирована ОП ДО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097280" y="1963971"/>
            <a:ext cx="8364772" cy="528762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В ДОО функционируют 20 возрастных групп</a:t>
            </a:r>
            <a:endParaRPr lang="ru-RU" sz="2800" dirty="0"/>
          </a:p>
        </p:txBody>
      </p:sp>
      <p:graphicFrame>
        <p:nvGraphicFramePr>
          <p:cNvPr id="3" name="Таблица 4">
            <a:extLst>
              <a:ext uri="{FF2B5EF4-FFF2-40B4-BE49-F238E27FC236}">
                <a16:creationId xmlns:a16="http://schemas.microsoft.com/office/drawing/2014/main" id="{E0380F52-9D2B-807B-83C4-C4DC9E29A7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99793"/>
              </p:ext>
            </p:extLst>
          </p:nvPr>
        </p:nvGraphicFramePr>
        <p:xfrm>
          <a:off x="1187173" y="2683565"/>
          <a:ext cx="10163316" cy="2854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886">
                  <a:extLst>
                    <a:ext uri="{9D8B030D-6E8A-4147-A177-3AD203B41FA5}">
                      <a16:colId xmlns:a16="http://schemas.microsoft.com/office/drawing/2014/main" val="2214394451"/>
                    </a:ext>
                  </a:extLst>
                </a:gridCol>
                <a:gridCol w="1693886">
                  <a:extLst>
                    <a:ext uri="{9D8B030D-6E8A-4147-A177-3AD203B41FA5}">
                      <a16:colId xmlns:a16="http://schemas.microsoft.com/office/drawing/2014/main" val="3617615959"/>
                    </a:ext>
                  </a:extLst>
                </a:gridCol>
                <a:gridCol w="1693886">
                  <a:extLst>
                    <a:ext uri="{9D8B030D-6E8A-4147-A177-3AD203B41FA5}">
                      <a16:colId xmlns:a16="http://schemas.microsoft.com/office/drawing/2014/main" val="3327396641"/>
                    </a:ext>
                  </a:extLst>
                </a:gridCol>
                <a:gridCol w="1693886">
                  <a:extLst>
                    <a:ext uri="{9D8B030D-6E8A-4147-A177-3AD203B41FA5}">
                      <a16:colId xmlns:a16="http://schemas.microsoft.com/office/drawing/2014/main" val="2531132373"/>
                    </a:ext>
                  </a:extLst>
                </a:gridCol>
                <a:gridCol w="1693886">
                  <a:extLst>
                    <a:ext uri="{9D8B030D-6E8A-4147-A177-3AD203B41FA5}">
                      <a16:colId xmlns:a16="http://schemas.microsoft.com/office/drawing/2014/main" val="195517292"/>
                    </a:ext>
                  </a:extLst>
                </a:gridCol>
                <a:gridCol w="1693886">
                  <a:extLst>
                    <a:ext uri="{9D8B030D-6E8A-4147-A177-3AD203B41FA5}">
                      <a16:colId xmlns:a16="http://schemas.microsoft.com/office/drawing/2014/main" val="576856533"/>
                    </a:ext>
                  </a:extLst>
                </a:gridCol>
              </a:tblGrid>
              <a:tr h="1516241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Возрастная категория группы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раннего возраста </a:t>
                      </a:r>
                    </a:p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(2–3 года)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младшего возраста </a:t>
                      </a:r>
                    </a:p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(3–4 года)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среднего возраста (4–5 лет)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старшего возраста (5–6 лет)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подготовительная </a:t>
                      </a:r>
                    </a:p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(6–7 лет)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extLst>
                  <a:ext uri="{0D108BD9-81ED-4DB2-BD59-A6C34878D82A}">
                    <a16:rowId xmlns:a16="http://schemas.microsoft.com/office/drawing/2014/main" val="4030100499"/>
                  </a:ext>
                </a:extLst>
              </a:tr>
              <a:tr h="1338278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effectLst/>
                        </a:rPr>
                        <a:t>Количество возрастных групп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</a:p>
                  </a:txBody>
                  <a:tcPr marL="44897" marR="44897" marT="22449" marB="22449"/>
                </a:tc>
                <a:extLst>
                  <a:ext uri="{0D108BD9-81ED-4DB2-BD59-A6C34878D82A}">
                    <a16:rowId xmlns:a16="http://schemas.microsoft.com/office/drawing/2014/main" val="4189465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089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Соотношение частей ОП ДО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246908" y="1845735"/>
            <a:ext cx="4348821" cy="1670549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Обязательная часть Программы разработана в соответствии с ФГОС ДО и оформлена в виде ссылок на ФОП ДО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2404839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Часть, формируемая участниками образовательных отношений, представлена парциальными и авторскими программами, которые отражают специфику национальных, социокультурных и региональных условий</a:t>
            </a:r>
          </a:p>
        </p:txBody>
      </p:sp>
      <p:sp>
        <p:nvSpPr>
          <p:cNvPr id="7" name="Стрелка вправо 6"/>
          <p:cNvSpPr/>
          <p:nvPr/>
        </p:nvSpPr>
        <p:spPr>
          <a:xfrm rot="16200000">
            <a:off x="1287226" y="3598164"/>
            <a:ext cx="64839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1629294" y="4463780"/>
            <a:ext cx="3815543" cy="8729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Не менее 60% от общего объема программы</a:t>
            </a:r>
          </a:p>
          <a:p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 rot="16200000">
            <a:off x="6510252" y="4464382"/>
            <a:ext cx="6954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ъект 3"/>
          <p:cNvSpPr txBox="1">
            <a:spLocks/>
          </p:cNvSpPr>
          <p:nvPr/>
        </p:nvSpPr>
        <p:spPr>
          <a:xfrm>
            <a:off x="6918960" y="5162821"/>
            <a:ext cx="3815543" cy="86272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Не более 40 % от общего объема программы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141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 ДО включает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42821" y="2847859"/>
            <a:ext cx="361821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/>
              <a:t>Три основных раздела</a:t>
            </a:r>
          </a:p>
        </p:txBody>
      </p:sp>
      <p:sp>
        <p:nvSpPr>
          <p:cNvPr id="8" name="Стрелка вправо 7"/>
          <p:cNvSpPr/>
          <p:nvPr/>
        </p:nvSpPr>
        <p:spPr>
          <a:xfrm rot="10800000">
            <a:off x="6343419" y="288644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202635" y="4520167"/>
            <a:ext cx="1005840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Все разделы ОП ДО включают обязательную часть и часть, формируемую участниками образовательных отношений, которые дополняют друг друга.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F049E5-D999-413A-AE8D-196EF42AB601}"/>
              </a:ext>
            </a:extLst>
          </p:cNvPr>
          <p:cNvSpPr txBox="1"/>
          <p:nvPr/>
        </p:nvSpPr>
        <p:spPr>
          <a:xfrm>
            <a:off x="1097280" y="2096038"/>
            <a:ext cx="433733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Целевой раздел</a:t>
            </a:r>
          </a:p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Содержательный раздел </a:t>
            </a:r>
          </a:p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Организационный раздел</a:t>
            </a:r>
          </a:p>
        </p:txBody>
      </p:sp>
    </p:spTree>
    <p:extLst>
      <p:ext uri="{BB962C8B-B14F-4D97-AF65-F5344CB8AC3E}">
        <p14:creationId xmlns:p14="http://schemas.microsoft.com/office/powerpoint/2010/main" val="1902701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C9B1C30-0B68-7DDA-7FA0-17A2B45B5282}"/>
              </a:ext>
            </a:extLst>
          </p:cNvPr>
          <p:cNvSpPr txBox="1"/>
          <p:nvPr/>
        </p:nvSpPr>
        <p:spPr>
          <a:xfrm>
            <a:off x="1171851" y="670199"/>
            <a:ext cx="1048453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latin typeface="Georgia" panose="02040502050405020303" pitchFamily="18" charset="0"/>
              </a:rPr>
              <a:t>Целевой раздел </a:t>
            </a:r>
            <a:r>
              <a:rPr lang="ru-RU" sz="3200" dirty="0">
                <a:latin typeface="Georgia" panose="02040502050405020303" pitchFamily="18" charset="0"/>
              </a:rPr>
              <a:t>включает в себя пояснительную записку и планируемые результаты освоения программы. Результаты освоения образовательной программы представлены в виде целевых ориентиров дошкольного образования, которые представляют собой социально- нормативные возрастные характеристики возможных достижений ребёнка на этапе завершения уровня дошкольного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133753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FDB9440-4F13-87BF-8815-3DBDC486661C}"/>
              </a:ext>
            </a:extLst>
          </p:cNvPr>
          <p:cNvSpPr txBox="1"/>
          <p:nvPr/>
        </p:nvSpPr>
        <p:spPr>
          <a:xfrm>
            <a:off x="550415" y="795967"/>
            <a:ext cx="10431262" cy="45082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905" indent="180340" algn="just">
              <a:lnSpc>
                <a:spcPct val="107000"/>
              </a:lnSpc>
              <a:spcAft>
                <a:spcPts val="800"/>
              </a:spcAft>
              <a:tabLst>
                <a:tab pos="180340" algn="l"/>
              </a:tabLst>
            </a:pPr>
            <a:r>
              <a:rPr lang="ru-RU" sz="2400" b="1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Содержательный</a:t>
            </a:r>
            <a:r>
              <a:rPr lang="ru-RU" sz="2400" b="1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раздел</a:t>
            </a:r>
            <a:r>
              <a:rPr lang="ru-RU" sz="2400" b="1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представляет</a:t>
            </a:r>
            <a:r>
              <a:rPr lang="ru-RU" sz="24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общее</a:t>
            </a:r>
            <a:r>
              <a:rPr lang="ru-RU" sz="2400" kern="0" spc="35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r>
              <a:rPr lang="ru-RU" sz="24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Программы,</a:t>
            </a:r>
            <a:r>
              <a:rPr lang="ru-RU" sz="2400" kern="0" spc="-1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обеспечивающее</a:t>
            </a:r>
            <a:r>
              <a:rPr lang="ru-RU" sz="2400" kern="0" spc="-2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полноценное</a:t>
            </a:r>
            <a:r>
              <a:rPr lang="ru-RU" sz="2400" kern="0" spc="-2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lang="ru-RU" sz="2400" kern="0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личности</a:t>
            </a:r>
            <a:r>
              <a:rPr lang="ru-RU" sz="2400" kern="0" spc="-1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детей.</a:t>
            </a:r>
            <a:endParaRPr lang="ru-RU" sz="2400" kern="1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905" indent="180340" algn="just">
              <a:lnSpc>
                <a:spcPct val="100000"/>
              </a:lnSpc>
              <a:spcAft>
                <a:spcPts val="800"/>
              </a:spcAft>
              <a:tabLst>
                <a:tab pos="180340" algn="l"/>
              </a:tabLst>
            </a:pP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sz="24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состоит</a:t>
            </a:r>
            <a:r>
              <a:rPr lang="ru-RU" sz="24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ru-RU" sz="24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обязательной</a:t>
            </a:r>
            <a:r>
              <a:rPr lang="ru-RU" sz="24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</a:t>
            </a:r>
            <a:r>
              <a:rPr lang="ru-RU" sz="24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части,</a:t>
            </a:r>
            <a:r>
              <a:rPr lang="ru-RU" sz="24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формируемой</a:t>
            </a:r>
            <a:r>
              <a:rPr lang="ru-RU" sz="24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участниками</a:t>
            </a:r>
            <a:r>
              <a:rPr lang="ru-RU" sz="2400" kern="0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образовательных отношений</a:t>
            </a:r>
            <a:r>
              <a:rPr lang="ru-RU" sz="2400" kern="0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(вариативная</a:t>
            </a:r>
            <a:r>
              <a:rPr lang="ru-RU" sz="2400" kern="0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часть).</a:t>
            </a:r>
            <a:endParaRPr lang="ru-RU" sz="2400" kern="1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905" indent="180340" algn="just">
              <a:lnSpc>
                <a:spcPct val="107000"/>
              </a:lnSpc>
              <a:spcAft>
                <a:spcPts val="800"/>
              </a:spcAft>
              <a:tabLst>
                <a:tab pos="180340" algn="l"/>
              </a:tabLst>
            </a:pP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Обязательная</a:t>
            </a:r>
            <a:r>
              <a:rPr lang="ru-RU" sz="24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часть</a:t>
            </a:r>
            <a:r>
              <a:rPr lang="ru-RU" sz="24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sz="24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отражает</a:t>
            </a:r>
            <a:r>
              <a:rPr lang="ru-RU" sz="24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комплексность</a:t>
            </a:r>
            <a:r>
              <a:rPr lang="ru-RU" sz="24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подхода,</a:t>
            </a:r>
            <a:r>
              <a:rPr lang="ru-RU" sz="24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обеспечивая</a:t>
            </a:r>
            <a:r>
              <a:rPr lang="ru-RU" sz="2400" kern="0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lang="ru-RU" sz="2400" kern="0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 во всех</a:t>
            </a:r>
            <a:r>
              <a:rPr lang="ru-RU" sz="2400" kern="0" spc="-1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пяти</a:t>
            </a:r>
            <a:r>
              <a:rPr lang="ru-RU" sz="2400" kern="0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образовательных</a:t>
            </a:r>
            <a:r>
              <a:rPr lang="ru-RU" sz="2400" kern="0" spc="-2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областях:</a:t>
            </a:r>
            <a:endParaRPr lang="ru-RU" sz="2400" kern="1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905" lvl="0" indent="-342900" algn="just">
              <a:lnSpc>
                <a:spcPts val="1605"/>
              </a:lnSpc>
              <a:spcAft>
                <a:spcPts val="80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180340" algn="l"/>
                <a:tab pos="522605" algn="l"/>
              </a:tabLst>
            </a:pP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</a:t>
            </a:r>
            <a:r>
              <a:rPr lang="ru-RU" sz="2400" kern="0" spc="-2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endParaRPr lang="ru-RU" sz="2400" kern="100" dirty="0"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905" lvl="0" indent="-342900" algn="just">
              <a:lnSpc>
                <a:spcPts val="1610"/>
              </a:lnSpc>
              <a:spcAft>
                <a:spcPts val="80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180340" algn="l"/>
                <a:tab pos="522605" algn="l"/>
              </a:tabLst>
            </a:pP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Познавательное</a:t>
            </a:r>
            <a:r>
              <a:rPr lang="ru-RU" sz="2400" kern="0" spc="-1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endParaRPr lang="ru-RU" sz="2400" kern="100" dirty="0"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905" lvl="0" indent="-342900" algn="just">
              <a:lnSpc>
                <a:spcPct val="107000"/>
              </a:lnSpc>
              <a:spcAft>
                <a:spcPts val="80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180340" algn="l"/>
                <a:tab pos="522605" algn="l"/>
              </a:tabLst>
            </a:pP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Речевое</a:t>
            </a:r>
            <a:r>
              <a:rPr lang="ru-RU" sz="2400" kern="0" spc="-2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endParaRPr lang="ru-RU" sz="2400" kern="100" dirty="0"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905" lvl="0" indent="-342900" algn="just">
              <a:lnSpc>
                <a:spcPts val="1610"/>
              </a:lnSpc>
              <a:spcAft>
                <a:spcPts val="80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180340" algn="l"/>
                <a:tab pos="522605" algn="l"/>
              </a:tabLst>
            </a:pP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</a:t>
            </a:r>
            <a:r>
              <a:rPr lang="ru-RU" sz="2400" kern="0" spc="-2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endParaRPr lang="ru-RU" sz="2400" kern="100" dirty="0"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905" lvl="0" indent="-342900" algn="just">
              <a:lnSpc>
                <a:spcPct val="107000"/>
              </a:lnSpc>
              <a:spcAft>
                <a:spcPts val="80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180340" algn="l"/>
                <a:tab pos="522605" algn="l"/>
              </a:tabLst>
            </a:pP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Физическое</a:t>
            </a:r>
            <a:r>
              <a:rPr lang="ru-RU" sz="2400" kern="0" spc="-2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endParaRPr lang="ru-RU" sz="2400" kern="100" dirty="0"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564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5E80DDD-F7F8-29D3-81B3-1F3CF433834E}"/>
              </a:ext>
            </a:extLst>
          </p:cNvPr>
          <p:cNvSpPr txBox="1"/>
          <p:nvPr/>
        </p:nvSpPr>
        <p:spPr>
          <a:xfrm>
            <a:off x="435005" y="93712"/>
            <a:ext cx="11336785" cy="6258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905" indent="180340" algn="just">
              <a:lnSpc>
                <a:spcPct val="107000"/>
              </a:lnSpc>
              <a:spcAft>
                <a:spcPts val="800"/>
              </a:spcAft>
            </a:pP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Воспитание детей отражено в рабочей программе воспитания, которая</a:t>
            </a:r>
            <a:r>
              <a:rPr lang="ru-RU" sz="2800" kern="0" spc="-33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является компонентом основной образовательной программы дошкольного</a:t>
            </a:r>
            <a:r>
              <a:rPr lang="ru-RU" sz="2800" kern="0" spc="-33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образования МБДОУ ЦРР-ДС № 75 г. Ставрополя и призвана помочь</a:t>
            </a:r>
            <a:r>
              <a:rPr lang="ru-RU" sz="28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всем участникам образовательных отношений реализовать воспитательный</a:t>
            </a:r>
            <a:r>
              <a:rPr lang="ru-RU" sz="2800" kern="0" spc="-33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потенциал</a:t>
            </a:r>
            <a:r>
              <a:rPr lang="ru-RU" sz="2800" kern="0" spc="-1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совместной</a:t>
            </a:r>
            <a:r>
              <a:rPr lang="ru-RU" sz="2800" kern="0" spc="-1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ru-RU" sz="2800" kern="0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kern="1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905" indent="180340" algn="just">
              <a:lnSpc>
                <a:spcPct val="107000"/>
              </a:lnSpc>
              <a:spcAft>
                <a:spcPts val="800"/>
              </a:spcAft>
            </a:pP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Вариативная</a:t>
            </a:r>
            <a:r>
              <a:rPr lang="ru-RU" sz="2800" kern="0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часть</a:t>
            </a:r>
            <a:r>
              <a:rPr lang="ru-RU" sz="2800" kern="0" spc="-1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отражает развитие</a:t>
            </a:r>
            <a:r>
              <a:rPr lang="ru-RU" sz="2800" kern="0" spc="-1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 в физическом</a:t>
            </a:r>
            <a:r>
              <a:rPr lang="ru-RU" sz="2800" kern="0" spc="-1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kern="0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социально</a:t>
            </a:r>
            <a:endParaRPr lang="ru-RU" sz="2800" kern="1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1905" lvl="1" indent="-285750" algn="just">
              <a:lnSpc>
                <a:spcPct val="107000"/>
              </a:lnSpc>
              <a:spcAft>
                <a:spcPts val="800"/>
              </a:spcAft>
              <a:buSzPts val="1400"/>
              <a:buFont typeface="Times New Roman" panose="02020603050405020304" pitchFamily="18" charset="0"/>
              <a:buChar char="-"/>
            </a:pP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коммуникативном</a:t>
            </a:r>
            <a:r>
              <a:rPr lang="ru-RU" sz="28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направлениях.</a:t>
            </a:r>
            <a:r>
              <a:rPr lang="ru-RU" sz="28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Выбор</a:t>
            </a:r>
            <a:r>
              <a:rPr lang="ru-RU" sz="2800" kern="0" spc="35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данных</a:t>
            </a:r>
            <a:r>
              <a:rPr lang="ru-RU" sz="2800" kern="0" spc="35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направлений</a:t>
            </a:r>
            <a:r>
              <a:rPr lang="ru-RU" sz="2800" kern="0" spc="35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z="28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части,</a:t>
            </a:r>
            <a:r>
              <a:rPr lang="ru-RU" sz="28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формируемой</a:t>
            </a:r>
            <a:r>
              <a:rPr lang="ru-RU" sz="28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участниками</a:t>
            </a:r>
            <a:r>
              <a:rPr lang="ru-RU" sz="28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образовательных</a:t>
            </a:r>
            <a:r>
              <a:rPr lang="ru-RU" sz="28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отношений,</a:t>
            </a:r>
            <a:r>
              <a:rPr lang="ru-RU" sz="28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соответствует</a:t>
            </a:r>
            <a:r>
              <a:rPr lang="ru-RU" sz="28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потребностям</a:t>
            </a:r>
            <a:r>
              <a:rPr lang="ru-RU" sz="28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интересам</a:t>
            </a:r>
            <a:r>
              <a:rPr lang="ru-RU" sz="28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детей,</a:t>
            </a:r>
            <a:r>
              <a:rPr lang="ru-RU" sz="28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также</a:t>
            </a:r>
            <a:r>
              <a:rPr lang="ru-RU" sz="28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возможностям</a:t>
            </a:r>
            <a:r>
              <a:rPr lang="ru-RU" sz="2800" kern="0" spc="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педагогического коллектива.</a:t>
            </a:r>
            <a:endParaRPr lang="ru-RU" sz="2800" kern="100" dirty="0"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234777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330</TotalTime>
  <Words>779</Words>
  <Application>Microsoft Office PowerPoint</Application>
  <PresentationFormat>Широкоэкранный</PresentationFormat>
  <Paragraphs>79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Calibri</vt:lpstr>
      <vt:lpstr>Calibri Light</vt:lpstr>
      <vt:lpstr>Georgia</vt:lpstr>
      <vt:lpstr>Symbol</vt:lpstr>
      <vt:lpstr>Times New Roman</vt:lpstr>
      <vt:lpstr>Wingdings</vt:lpstr>
      <vt:lpstr>Ретро</vt:lpstr>
      <vt:lpstr>Образовательная программа дошкольного образования  МБДОУ ЦРР ДС № 75  г. Ставрополя</vt:lpstr>
      <vt:lpstr>Презентация PowerPoint</vt:lpstr>
      <vt:lpstr>Организация режима пребывания детей</vt:lpstr>
      <vt:lpstr>Возрастные и иные категории детей, на которых ориентирована ОП ДО</vt:lpstr>
      <vt:lpstr>Соотношение частей ОП ДО </vt:lpstr>
      <vt:lpstr>ОП ДО включает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Взаимодействие педагогического коллектива с семьями воспитанников</vt:lpstr>
      <vt:lpstr>Взаимодействие педагогического коллектива с семьями воспитанников ДОО</vt:lpstr>
      <vt:lpstr>Направления работы с семьями </vt:lpstr>
      <vt:lpstr>Основные практические формы взаимодействия с семьей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дошкольного образования </dc:title>
  <dc:creator>Менькова Нина Николаевна</dc:creator>
  <cp:lastModifiedBy>Пользователь</cp:lastModifiedBy>
  <cp:revision>16</cp:revision>
  <dcterms:created xsi:type="dcterms:W3CDTF">2023-05-23T07:08:07Z</dcterms:created>
  <dcterms:modified xsi:type="dcterms:W3CDTF">2023-09-03T11:29:37Z</dcterms:modified>
</cp:coreProperties>
</file>